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notesMasterIdLst>
    <p:notesMasterId r:id="rId18"/>
  </p:notesMasterIdLst>
  <p:handoutMasterIdLst>
    <p:handoutMasterId r:id="rId19"/>
  </p:handoutMasterIdLst>
  <p:sldIdLst>
    <p:sldId id="357" r:id="rId2"/>
    <p:sldId id="339" r:id="rId3"/>
    <p:sldId id="349" r:id="rId4"/>
    <p:sldId id="340" r:id="rId5"/>
    <p:sldId id="350" r:id="rId6"/>
    <p:sldId id="341" r:id="rId7"/>
    <p:sldId id="343" r:id="rId8"/>
    <p:sldId id="351" r:id="rId9"/>
    <p:sldId id="352" r:id="rId10"/>
    <p:sldId id="346" r:id="rId11"/>
    <p:sldId id="344" r:id="rId12"/>
    <p:sldId id="355" r:id="rId13"/>
    <p:sldId id="356" r:id="rId14"/>
    <p:sldId id="345" r:id="rId15"/>
    <p:sldId id="353" r:id="rId16"/>
    <p:sldId id="348" r:id="rId1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alas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919C2DE-FE76-49CE-91C3-EBCDA6B4BDBF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Kliknij, aby edytować style wzorca tekstu</a:t>
            </a:r>
          </a:p>
          <a:p>
            <a:pPr lvl="1"/>
            <a:r>
              <a:rPr lang="en-GB" smtClean="0"/>
              <a:t>Drugi poziom</a:t>
            </a:r>
          </a:p>
          <a:p>
            <a:pPr lvl="2"/>
            <a:r>
              <a:rPr lang="en-GB" smtClean="0"/>
              <a:t>Trzeci poziom</a:t>
            </a:r>
          </a:p>
          <a:p>
            <a:pPr lvl="3"/>
            <a:r>
              <a:rPr lang="en-GB" smtClean="0"/>
              <a:t>Czwarty poziom</a:t>
            </a:r>
          </a:p>
          <a:p>
            <a:pPr lvl="4"/>
            <a:r>
              <a:rPr lang="en-GB" smtClean="0"/>
              <a:t>Piąty poziom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822B560-CC4D-4FC9-84FC-EB82485C27A2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3581400"/>
            <a:ext cx="5638800" cy="19050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Kliknij, aby edytować styl wzorca podtytułu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D552908-42F6-46B0-97D2-0DC5FE3E4D78}" type="slidenum">
              <a:rPr lang="en-GB"/>
              <a:pPr/>
              <a:t>‹#›</a:t>
            </a:fld>
            <a:endParaRPr lang="en-GB"/>
          </a:p>
        </p:txBody>
      </p:sp>
      <p:grpSp>
        <p:nvGrpSpPr>
          <p:cNvPr id="32774" name="Group 6"/>
          <p:cNvGrpSpPr>
            <a:grpSpLocks/>
          </p:cNvGrpSpPr>
          <p:nvPr/>
        </p:nvGrpSpPr>
        <p:grpSpPr bwMode="auto">
          <a:xfrm>
            <a:off x="0" y="914400"/>
            <a:ext cx="8686800" cy="2514600"/>
            <a:chOff x="0" y="576"/>
            <a:chExt cx="5472" cy="1584"/>
          </a:xfrm>
        </p:grpSpPr>
        <p:sp>
          <p:nvSpPr>
            <p:cNvPr id="32775" name="Oval 7"/>
            <p:cNvSpPr>
              <a:spLocks noChangeArrowheads="1"/>
            </p:cNvSpPr>
            <p:nvPr/>
          </p:nvSpPr>
          <p:spPr bwMode="auto">
            <a:xfrm>
              <a:off x="144" y="576"/>
              <a:ext cx="1584" cy="1584"/>
            </a:xfrm>
            <a:prstGeom prst="ellipse">
              <a:avLst/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pl-PL"/>
            </a:p>
          </p:txBody>
        </p:sp>
        <p:sp>
          <p:nvSpPr>
            <p:cNvPr id="32776" name="Rectangle 8"/>
            <p:cNvSpPr>
              <a:spLocks noChangeArrowheads="1"/>
            </p:cNvSpPr>
            <p:nvPr/>
          </p:nvSpPr>
          <p:spPr bwMode="hidden">
            <a:xfrm>
              <a:off x="0" y="1056"/>
              <a:ext cx="2976" cy="7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pl-PL" sz="2400">
                <a:latin typeface="Times New Roman" pitchFamily="18" charset="0"/>
              </a:endParaRPr>
            </a:p>
          </p:txBody>
        </p:sp>
        <p:sp>
          <p:nvSpPr>
            <p:cNvPr id="32777" name="Rectangle 9"/>
            <p:cNvSpPr>
              <a:spLocks noChangeArrowheads="1"/>
            </p:cNvSpPr>
            <p:nvPr/>
          </p:nvSpPr>
          <p:spPr bwMode="hidden">
            <a:xfrm>
              <a:off x="2496" y="1056"/>
              <a:ext cx="2976" cy="720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pl-PL" sz="2400">
                <a:latin typeface="Times New Roman" pitchFamily="18" charset="0"/>
              </a:endParaRPr>
            </a:p>
          </p:txBody>
        </p:sp>
        <p:sp>
          <p:nvSpPr>
            <p:cNvPr id="32778" name="Freeform 10"/>
            <p:cNvSpPr>
              <a:spLocks noChangeArrowheads="1"/>
            </p:cNvSpPr>
            <p:nvPr/>
          </p:nvSpPr>
          <p:spPr bwMode="auto">
            <a:xfrm>
              <a:off x="384" y="960"/>
              <a:ext cx="144" cy="913"/>
            </a:xfrm>
            <a:custGeom>
              <a:avLst/>
              <a:gdLst/>
              <a:ahLst/>
              <a:cxnLst>
                <a:cxn ang="0">
                  <a:pos x="1000" y="1000"/>
                </a:cxn>
                <a:cxn ang="0">
                  <a:pos x="0" y="1000"/>
                </a:cxn>
                <a:cxn ang="0">
                  <a:pos x="0" y="0"/>
                </a:cxn>
                <a:cxn ang="0">
                  <a:pos x="1000" y="0"/>
                </a:cxn>
              </a:cxnLst>
              <a:rect l="0" t="0" r="r" b="b"/>
              <a:pathLst>
                <a:path w="1000" h="1000">
                  <a:moveTo>
                    <a:pt x="1000" y="1000"/>
                  </a:moveTo>
                  <a:lnTo>
                    <a:pt x="0" y="1000"/>
                  </a:lnTo>
                  <a:lnTo>
                    <a:pt x="0" y="0"/>
                  </a:lnTo>
                  <a:lnTo>
                    <a:pt x="1000" y="0"/>
                  </a:lnTo>
                </a:path>
              </a:pathLst>
            </a:custGeom>
            <a:noFill/>
            <a:ln w="76200" cmpd="sng">
              <a:solidFill>
                <a:schemeClr val="tx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2779" name="Freeform 11"/>
            <p:cNvSpPr>
              <a:spLocks noChangeArrowheads="1"/>
            </p:cNvSpPr>
            <p:nvPr/>
          </p:nvSpPr>
          <p:spPr bwMode="auto">
            <a:xfrm>
              <a:off x="4944" y="762"/>
              <a:ext cx="165" cy="8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1000"/>
                </a:cxn>
                <a:cxn ang="0">
                  <a:pos x="0" y="1000"/>
                </a:cxn>
              </a:cxnLst>
              <a:rect l="0" t="0" r="r" b="b"/>
              <a:pathLst>
                <a:path w="1000" h="1000">
                  <a:moveTo>
                    <a:pt x="0" y="0"/>
                  </a:moveTo>
                  <a:lnTo>
                    <a:pt x="1000" y="0"/>
                  </a:lnTo>
                  <a:lnTo>
                    <a:pt x="1000" y="1000"/>
                  </a:lnTo>
                  <a:lnTo>
                    <a:pt x="0" y="1000"/>
                  </a:lnTo>
                </a:path>
              </a:pathLst>
            </a:custGeom>
            <a:noFill/>
            <a:ln w="76200" cap="flat" cmpd="sng">
              <a:solidFill>
                <a:schemeClr val="accent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3278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38200" y="1443038"/>
            <a:ext cx="7086600" cy="16002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GB"/>
              <a:t>Kliknij, aby edytować styl wzorca tytułu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AD1696-F57B-4CCD-A7BF-51C7F51FB8C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91313" y="96838"/>
            <a:ext cx="1919287" cy="5999162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931863" y="96838"/>
            <a:ext cx="5607050" cy="5999162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4BD2E9-1D9C-4CB1-A0AF-7DEC8DCD0FF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ytuł i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1863" y="96838"/>
            <a:ext cx="7158037" cy="141287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tabeli 2"/>
          <p:cNvSpPr>
            <a:spLocks noGrp="1"/>
          </p:cNvSpPr>
          <p:nvPr>
            <p:ph type="tbl" idx="1"/>
          </p:nvPr>
        </p:nvSpPr>
        <p:spPr>
          <a:xfrm>
            <a:off x="949325" y="1981200"/>
            <a:ext cx="7661275" cy="41148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94615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D9D229D-15D5-4122-8109-A2C9F5F7842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7950" y="115888"/>
            <a:ext cx="8928100" cy="100806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107950" y="1412875"/>
            <a:ext cx="4351338" cy="504031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11688" y="1412875"/>
            <a:ext cx="4352925" cy="504031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2147D6A-CB7E-42E6-A47E-9ED6DD487913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E02251-A589-4472-960F-1DD7C6149E0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072BCB-D0A4-46CA-98E2-1C24C5186B0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949325" y="1981200"/>
            <a:ext cx="375443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856163" y="1981200"/>
            <a:ext cx="375443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9E3155-8E74-4BBE-946E-2575591AC4A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C2603A-CC02-48D6-B4E1-CEFCC74B716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7CB323-C63B-4957-894B-DD808DD6AE5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871846-0C42-431E-98A1-4705DC56CC0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0C12FA-B036-478E-94BE-4E6913298BD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488B5D-F699-4DAA-BC6B-0689BEBC610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1377950"/>
            <a:ext cx="2133600" cy="101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l-PL" sz="2400">
              <a:latin typeface="Times New Roman" pitchFamily="18" charset="0"/>
            </a:endParaRP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1447800" y="1377950"/>
            <a:ext cx="723900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l-PL" sz="2400">
              <a:latin typeface="Times New Roman" pitchFamily="18" charset="0"/>
            </a:endParaRP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931863" y="96838"/>
            <a:ext cx="7158037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Kliknij, aby edytować styl wzorca tytułu</a:t>
            </a:r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9325" y="1981200"/>
            <a:ext cx="766127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Kliknij, aby edytować style wzorca tekstu</a:t>
            </a:r>
          </a:p>
          <a:p>
            <a:pPr lvl="1"/>
            <a:r>
              <a:rPr lang="en-GB" smtClean="0"/>
              <a:t>Drugi poziom</a:t>
            </a:r>
          </a:p>
          <a:p>
            <a:pPr lvl="2"/>
            <a:r>
              <a:rPr lang="en-GB" smtClean="0"/>
              <a:t>Trzeci poziom</a:t>
            </a:r>
          </a:p>
          <a:p>
            <a:pPr lvl="3"/>
            <a:r>
              <a:rPr lang="en-GB" smtClean="0"/>
              <a:t>Czwarty poziom</a:t>
            </a:r>
          </a:p>
          <a:p>
            <a:pPr lvl="4"/>
            <a:r>
              <a:rPr lang="en-GB" smtClean="0"/>
              <a:t>Piąty poziom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461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GB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GB"/>
          </a:p>
        </p:txBody>
      </p:sp>
      <p:sp>
        <p:nvSpPr>
          <p:cNvPr id="3175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82C3873C-2764-4DB9-8D67-87CF18CC1DF7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31753" name="Freeform 9"/>
          <p:cNvSpPr>
            <a:spLocks noChangeArrowheads="1"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/>
            <a:ahLst/>
            <a:cxnLst>
              <a:cxn ang="0">
                <a:pos x="1000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1000" y="1000"/>
                </a:moveTo>
                <a:lnTo>
                  <a:pt x="0" y="1000"/>
                </a:ln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76200" cmpd="sng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754" name="Freeform 10"/>
          <p:cNvSpPr>
            <a:spLocks noChangeArrowheads="1"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00" y="0"/>
              </a:cxn>
              <a:cxn ang="0">
                <a:pos x="1000" y="1000"/>
              </a:cxn>
              <a:cxn ang="0">
                <a:pos x="0" y="1000"/>
              </a:cxn>
            </a:cxnLst>
            <a:rect l="0" t="0" r="r" b="b"/>
            <a:pathLst>
              <a:path w="1000" h="1000">
                <a:moveTo>
                  <a:pt x="0" y="0"/>
                </a:moveTo>
                <a:lnTo>
                  <a:pt x="1000" y="0"/>
                </a:lnTo>
                <a:lnTo>
                  <a:pt x="1000" y="1000"/>
                </a:lnTo>
                <a:lnTo>
                  <a:pt x="0" y="1000"/>
                </a:ln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447675" indent="-44767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¡"/>
        <a:defRPr sz="2800">
          <a:solidFill>
            <a:schemeClr val="tx1"/>
          </a:solidFill>
          <a:latin typeface="+mn-lt"/>
        </a:defRPr>
      </a:lvl2pPr>
      <a:lvl3pPr marL="1293813" indent="-4032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81163" indent="-385763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4pPr>
      <a:lvl5pPr marL="20701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273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845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417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989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tytuł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 smtClean="0"/>
          </a:p>
          <a:p>
            <a:endParaRPr lang="pl-PL" dirty="0"/>
          </a:p>
          <a:p>
            <a:r>
              <a:rPr lang="pl-PL" sz="2000" dirty="0" smtClean="0"/>
              <a:t>Kołobrzeg 14 marzec 2013 r</a:t>
            </a:r>
            <a:r>
              <a:rPr lang="pl-PL" sz="2000" dirty="0"/>
              <a:t>.</a:t>
            </a:r>
            <a:endParaRPr lang="en-GB" sz="2000" dirty="0"/>
          </a:p>
        </p:txBody>
      </p:sp>
      <p:sp>
        <p:nvSpPr>
          <p:cNvPr id="4" name="Tytuł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LGR w przyszłym okresie </a:t>
            </a:r>
            <a:br>
              <a:rPr lang="pl-PL" dirty="0" smtClean="0"/>
            </a:br>
            <a:r>
              <a:rPr lang="pl-PL" dirty="0" smtClean="0"/>
              <a:t>programowania 2014-2020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ChangeArrowheads="1"/>
          </p:cNvSpPr>
          <p:nvPr/>
        </p:nvSpPr>
        <p:spPr bwMode="auto">
          <a:xfrm>
            <a:off x="1115615" y="228488"/>
            <a:ext cx="6428373" cy="1040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pl-PL" sz="2000" b="1" i="1" dirty="0">
                <a:solidFill>
                  <a:schemeClr val="bg2"/>
                </a:solidFill>
              </a:rPr>
              <a:t>Prace nad określeniem zasad funkcjonowania CLLD w Polsce</a:t>
            </a:r>
          </a:p>
        </p:txBody>
      </p:sp>
      <p:sp>
        <p:nvSpPr>
          <p:cNvPr id="105475" name="Rectangle 3"/>
          <p:cNvSpPr>
            <a:spLocks noChangeArrowheads="1"/>
          </p:cNvSpPr>
          <p:nvPr/>
        </p:nvSpPr>
        <p:spPr bwMode="auto">
          <a:xfrm>
            <a:off x="171340" y="1905187"/>
            <a:ext cx="8343995" cy="3277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30263" lvl="1" indent="-285750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Blip>
                <a:blip r:embed="rId2"/>
              </a:buBlip>
            </a:pPr>
            <a:r>
              <a:rPr lang="pl-PL" sz="2800" b="1" dirty="0">
                <a:latin typeface="Calibri" pitchFamily="34" charset="0"/>
              </a:rPr>
              <a:t>Negocjacje rozporządzeń</a:t>
            </a:r>
          </a:p>
          <a:p>
            <a:pPr marL="830263" lvl="1" indent="-285750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Blip>
                <a:blip r:embed="rId2"/>
              </a:buBlip>
            </a:pPr>
            <a:r>
              <a:rPr lang="pl-PL" sz="2800" b="1" dirty="0">
                <a:latin typeface="Calibri" pitchFamily="34" charset="0"/>
              </a:rPr>
              <a:t>Konsultacje Założeń Umowy Partnerstwa</a:t>
            </a:r>
          </a:p>
          <a:p>
            <a:pPr marL="830263" lvl="1" indent="-285750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Blip>
                <a:blip r:embed="rId2"/>
              </a:buBlip>
            </a:pPr>
            <a:r>
              <a:rPr lang="pl-PL" sz="2800" b="1" dirty="0">
                <a:latin typeface="Calibri" pitchFamily="34" charset="0"/>
              </a:rPr>
              <a:t>Bieżąca współpraca z partnerami z resortu rolnictwa, regionów, środowiska lokalnych grup działania oraz podmiotami dotąd nie zaangażowanymi w podobne instrumenty </a:t>
            </a:r>
          </a:p>
          <a:p>
            <a:pPr marL="830263" lvl="1" indent="-285750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Blip>
                <a:blip r:embed="rId2"/>
              </a:buBlip>
            </a:pPr>
            <a:r>
              <a:rPr lang="pl-PL" sz="2800" b="1" dirty="0">
                <a:latin typeface="Calibri" pitchFamily="34" charset="0"/>
              </a:rPr>
              <a:t>Robocze konsultacje z KE (DG REGIO, DG AGRI)</a:t>
            </a:r>
          </a:p>
          <a:p>
            <a:pPr marL="830263" lvl="1" indent="-285750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Blip>
                <a:blip r:embed="rId2"/>
              </a:buBlip>
            </a:pPr>
            <a:r>
              <a:rPr lang="pl-PL" sz="2800" b="1" dirty="0">
                <a:latin typeface="Calibri" pitchFamily="34" charset="0"/>
              </a:rPr>
              <a:t>Przygotowanie wytycznych horyzontalnych w zakresie wykorzystanie EFS i EFRR (nie przewiduje się włączenia Funduszu Spójności w CLLD) </a:t>
            </a:r>
          </a:p>
          <a:p>
            <a:pPr marL="830263" lvl="1" indent="-285750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Blip>
                <a:blip r:embed="rId2"/>
              </a:buBlip>
            </a:pPr>
            <a:endParaRPr lang="pl-PL" sz="2000" b="1" dirty="0">
              <a:latin typeface="Calibri" pitchFamily="34" charset="0"/>
            </a:endParaRPr>
          </a:p>
          <a:p>
            <a:pPr marL="830263" lvl="1" indent="-285750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Blip>
                <a:blip r:embed="rId2"/>
              </a:buBlip>
            </a:pPr>
            <a:endParaRPr lang="pl-PL" sz="2000" b="1" dirty="0">
              <a:latin typeface="Calibri" pitchFamily="34" charset="0"/>
            </a:endParaRPr>
          </a:p>
          <a:p>
            <a:pPr marL="830263" lvl="1" indent="-285750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Blip>
                <a:blip r:embed="rId2"/>
              </a:buBlip>
            </a:pPr>
            <a:endParaRPr lang="pl-PL" sz="2000" b="1" dirty="0">
              <a:solidFill>
                <a:srgbClr val="A50021"/>
              </a:solidFill>
              <a:latin typeface="Calibri" pitchFamily="34" charset="0"/>
            </a:endParaRPr>
          </a:p>
          <a:p>
            <a:pPr marL="830263" lvl="1" indent="-285750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endParaRPr lang="pl-PL" sz="2000" b="1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ChangeArrowheads="1"/>
          </p:cNvSpPr>
          <p:nvPr/>
        </p:nvSpPr>
        <p:spPr bwMode="auto">
          <a:xfrm>
            <a:off x="1043607" y="228488"/>
            <a:ext cx="7300387" cy="824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pl-PL" sz="2000" b="1" i="1" dirty="0">
                <a:solidFill>
                  <a:schemeClr val="bg2"/>
                </a:solidFill>
              </a:rPr>
              <a:t>Rozwój kierowany przez lokalną społeczność (CLLD) – zalety i wady instrumentu</a:t>
            </a:r>
          </a:p>
        </p:txBody>
      </p:sp>
      <p:sp>
        <p:nvSpPr>
          <p:cNvPr id="109571" name="Rectangle 3"/>
          <p:cNvSpPr>
            <a:spLocks noChangeArrowheads="1"/>
          </p:cNvSpPr>
          <p:nvPr/>
        </p:nvSpPr>
        <p:spPr bwMode="auto">
          <a:xfrm>
            <a:off x="-324544" y="1700808"/>
            <a:ext cx="4743340" cy="556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30263" lvl="1" indent="-285750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l-PL" b="1" dirty="0">
                <a:solidFill>
                  <a:srgbClr val="A50021"/>
                </a:solidFill>
                <a:latin typeface="Calibri" pitchFamily="34" charset="0"/>
              </a:rPr>
              <a:t>ZALETY</a:t>
            </a:r>
            <a:endParaRPr lang="pl-PL" b="1" dirty="0">
              <a:latin typeface="Calibri" pitchFamily="34" charset="0"/>
            </a:endParaRPr>
          </a:p>
          <a:p>
            <a:pPr marL="830263" lvl="1" indent="-285750" algn="l">
              <a:lnSpc>
                <a:spcPct val="90000"/>
              </a:lnSpc>
              <a:spcBef>
                <a:spcPct val="20000"/>
              </a:spcBef>
              <a:buClr>
                <a:srgbClr val="009900"/>
              </a:buClr>
              <a:buFont typeface="Tahoma" pitchFamily="34" charset="0"/>
              <a:buChar char="+"/>
            </a:pPr>
            <a:r>
              <a:rPr lang="pl-PL" sz="2400" b="1" dirty="0">
                <a:latin typeface="Calibri" pitchFamily="34" charset="0"/>
              </a:rPr>
              <a:t>polega na strategicznym zintegrowanym podejściu (obowiązek opracowywania strategii lokalnej) opartym na wykorzystaniu różnych funduszy; </a:t>
            </a:r>
          </a:p>
          <a:p>
            <a:pPr marL="830263" lvl="1" indent="-285750" algn="l">
              <a:lnSpc>
                <a:spcPct val="90000"/>
              </a:lnSpc>
              <a:spcBef>
                <a:spcPct val="20000"/>
              </a:spcBef>
              <a:buClr>
                <a:srgbClr val="009900"/>
              </a:buClr>
              <a:buFont typeface="Tahoma" pitchFamily="34" charset="0"/>
              <a:buChar char="+"/>
            </a:pPr>
            <a:r>
              <a:rPr lang="pl-PL" sz="2400" b="1" dirty="0">
                <a:latin typeface="Calibri" pitchFamily="34" charset="0"/>
              </a:rPr>
              <a:t>może stanowić efektywny instrument rozwoju miast różnej wielkości (dużych, </a:t>
            </a:r>
            <a:r>
              <a:rPr lang="pl-PL" sz="2400" b="1" dirty="0" err="1">
                <a:latin typeface="Calibri" pitchFamily="34" charset="0"/>
              </a:rPr>
              <a:t>subregionalnych</a:t>
            </a:r>
            <a:r>
              <a:rPr lang="pl-PL" sz="2400" b="1" dirty="0">
                <a:latin typeface="Calibri" pitchFamily="34" charset="0"/>
              </a:rPr>
              <a:t>, powiatowych, najmniejszych</a:t>
            </a:r>
            <a:r>
              <a:rPr lang="pl-PL" sz="2400" b="1" dirty="0" smtClean="0">
                <a:latin typeface="Calibri" pitchFamily="34" charset="0"/>
              </a:rPr>
              <a:t>);</a:t>
            </a:r>
          </a:p>
        </p:txBody>
      </p:sp>
      <p:sp>
        <p:nvSpPr>
          <p:cNvPr id="109583" name="Rectangle 3"/>
          <p:cNvSpPr>
            <a:spLocks noChangeArrowheads="1"/>
          </p:cNvSpPr>
          <p:nvPr/>
        </p:nvSpPr>
        <p:spPr bwMode="auto">
          <a:xfrm>
            <a:off x="4114674" y="1628800"/>
            <a:ext cx="5029326" cy="5638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30263" lvl="1" indent="-285750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l-PL" sz="2000" b="1" dirty="0">
                <a:solidFill>
                  <a:srgbClr val="A50021"/>
                </a:solidFill>
                <a:latin typeface="Calibri" pitchFamily="34" charset="0"/>
              </a:rPr>
              <a:t>WADY I ZAGROŻENIA</a:t>
            </a:r>
          </a:p>
          <a:p>
            <a:pPr marL="830263" lvl="1" indent="-285750" algn="l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Font typeface="Tahoma" pitchFamily="34" charset="0"/>
              <a:buChar char="-"/>
            </a:pPr>
            <a:r>
              <a:rPr lang="pl-PL" sz="2800" b="1" dirty="0">
                <a:latin typeface="Calibri" pitchFamily="34" charset="0"/>
              </a:rPr>
              <a:t>wiele ograniczeń związanych z </a:t>
            </a:r>
            <a:r>
              <a:rPr lang="pl-PL" sz="2800" b="1" dirty="0" err="1">
                <a:latin typeface="Calibri" pitchFamily="34" charset="0"/>
              </a:rPr>
              <a:t>wdrażalnością</a:t>
            </a:r>
            <a:r>
              <a:rPr lang="pl-PL" sz="2800" b="1" dirty="0">
                <a:latin typeface="Calibri" pitchFamily="34" charset="0"/>
              </a:rPr>
              <a:t> i efektywnością </a:t>
            </a:r>
            <a:r>
              <a:rPr lang="pl-PL" sz="2800" b="1" dirty="0" smtClean="0">
                <a:latin typeface="Calibri" pitchFamily="34" charset="0"/>
              </a:rPr>
              <a:t>instrumentu </a:t>
            </a:r>
            <a:r>
              <a:rPr lang="pl-PL" sz="2800" b="1" dirty="0">
                <a:latin typeface="Calibri" pitchFamily="34" charset="0"/>
              </a:rPr>
              <a:t>(</a:t>
            </a:r>
            <a:r>
              <a:rPr lang="pl-PL" sz="2800" b="1" dirty="0" smtClean="0">
                <a:latin typeface="Calibri" pitchFamily="34" charset="0"/>
              </a:rPr>
              <a:t>CLLD);</a:t>
            </a:r>
            <a:endParaRPr lang="pl-PL" sz="2800" b="1" dirty="0">
              <a:latin typeface="Calibri" pitchFamily="34" charset="0"/>
            </a:endParaRPr>
          </a:p>
          <a:p>
            <a:pPr marL="830263" lvl="1" indent="-285750" algn="l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Font typeface="Tahoma" pitchFamily="34" charset="0"/>
              <a:buChar char="-"/>
            </a:pPr>
            <a:r>
              <a:rPr lang="pl-PL" sz="2800" b="1" dirty="0">
                <a:latin typeface="Calibri" pitchFamily="34" charset="0"/>
              </a:rPr>
              <a:t>niski stopień harmonizacji poszczególnych funduszy: EFRROW, EFMR, EFRR, EFS i nieuniknione konflikty i problemy wdrożeniowe</a:t>
            </a:r>
            <a:r>
              <a:rPr lang="pl-PL" sz="2800" b="1" dirty="0" smtClean="0">
                <a:latin typeface="Calibri" pitchFamily="34" charset="0"/>
              </a:rPr>
              <a:t>;</a:t>
            </a:r>
            <a:endParaRPr lang="pl-PL" sz="2800" b="1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ChangeArrowheads="1"/>
          </p:cNvSpPr>
          <p:nvPr/>
        </p:nvSpPr>
        <p:spPr bwMode="auto">
          <a:xfrm>
            <a:off x="1043607" y="228488"/>
            <a:ext cx="7300387" cy="824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pl-PL" sz="2000" b="1" i="1" dirty="0">
                <a:solidFill>
                  <a:schemeClr val="bg2"/>
                </a:solidFill>
              </a:rPr>
              <a:t>Rozwój kierowany przez lokalną społeczność (CLLD) – zalety i wady instrumentu</a:t>
            </a:r>
          </a:p>
        </p:txBody>
      </p:sp>
      <p:sp>
        <p:nvSpPr>
          <p:cNvPr id="109571" name="Rectangle 3"/>
          <p:cNvSpPr>
            <a:spLocks noChangeArrowheads="1"/>
          </p:cNvSpPr>
          <p:nvPr/>
        </p:nvSpPr>
        <p:spPr bwMode="auto">
          <a:xfrm>
            <a:off x="-399373" y="1700808"/>
            <a:ext cx="4743340" cy="5004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30263" lvl="1" indent="-285750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l-PL" b="1" dirty="0">
                <a:solidFill>
                  <a:srgbClr val="A50021"/>
                </a:solidFill>
                <a:latin typeface="Calibri" pitchFamily="34" charset="0"/>
              </a:rPr>
              <a:t>ZALETY</a:t>
            </a:r>
            <a:endParaRPr lang="pl-PL" b="1" dirty="0">
              <a:latin typeface="Calibri" pitchFamily="34" charset="0"/>
            </a:endParaRPr>
          </a:p>
          <a:p>
            <a:pPr marL="830263" lvl="1" indent="-285750" algn="l">
              <a:lnSpc>
                <a:spcPct val="90000"/>
              </a:lnSpc>
              <a:spcBef>
                <a:spcPct val="20000"/>
              </a:spcBef>
              <a:buClr>
                <a:srgbClr val="009900"/>
              </a:buClr>
              <a:buFont typeface="Tahoma" pitchFamily="34" charset="0"/>
              <a:buChar char="+"/>
            </a:pPr>
            <a:r>
              <a:rPr lang="pl-PL" sz="2800" b="1" dirty="0" smtClean="0">
                <a:latin typeface="Calibri" pitchFamily="34" charset="0"/>
              </a:rPr>
              <a:t>przewiduje partnerstwo trójsektorowe (samorząd – ludność – biznes) jako kluczowy pomiot rozwoju oddolnego;</a:t>
            </a:r>
          </a:p>
          <a:p>
            <a:pPr marL="830263" lvl="1" indent="-285750" algn="l">
              <a:lnSpc>
                <a:spcPct val="90000"/>
              </a:lnSpc>
              <a:spcBef>
                <a:spcPct val="20000"/>
              </a:spcBef>
              <a:buClr>
                <a:srgbClr val="009900"/>
              </a:buClr>
              <a:buFont typeface="Tahoma" pitchFamily="34" charset="0"/>
              <a:buChar char="+"/>
            </a:pPr>
            <a:r>
              <a:rPr lang="pl-PL" sz="2800" b="1" dirty="0" smtClean="0">
                <a:latin typeface="Calibri" pitchFamily="34" charset="0"/>
              </a:rPr>
              <a:t>umożliwia odpowiedź lokalną na potencjały i problemy lokalne – co jest ważną cechą promowanego podejścia terytorialnego;</a:t>
            </a:r>
          </a:p>
        </p:txBody>
      </p:sp>
      <p:sp>
        <p:nvSpPr>
          <p:cNvPr id="109583" name="Rectangle 3"/>
          <p:cNvSpPr>
            <a:spLocks noChangeArrowheads="1"/>
          </p:cNvSpPr>
          <p:nvPr/>
        </p:nvSpPr>
        <p:spPr bwMode="auto">
          <a:xfrm>
            <a:off x="4114674" y="1700808"/>
            <a:ext cx="5029326" cy="4289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30263" lvl="1" indent="-285750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l-PL" sz="2000" b="1" dirty="0">
                <a:solidFill>
                  <a:srgbClr val="A50021"/>
                </a:solidFill>
                <a:latin typeface="Calibri" pitchFamily="34" charset="0"/>
              </a:rPr>
              <a:t>WADY I ZAGROŻENIA</a:t>
            </a:r>
          </a:p>
          <a:p>
            <a:pPr marL="830263" lvl="1" indent="-285750" algn="l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Font typeface="Tahoma" pitchFamily="34" charset="0"/>
              <a:buChar char="-"/>
            </a:pPr>
            <a:r>
              <a:rPr lang="pl-PL" sz="2400" b="1" dirty="0" smtClean="0">
                <a:latin typeface="Calibri" pitchFamily="34" charset="0"/>
              </a:rPr>
              <a:t>Problem z współpracą wielu instytucji MRR, </a:t>
            </a:r>
            <a:r>
              <a:rPr lang="pl-PL" sz="2400" b="1" dirty="0" err="1" smtClean="0">
                <a:latin typeface="Calibri" pitchFamily="34" charset="0"/>
              </a:rPr>
              <a:t>MRiRW</a:t>
            </a:r>
            <a:r>
              <a:rPr lang="pl-PL" sz="2400" b="1" dirty="0" smtClean="0">
                <a:latin typeface="Calibri" pitchFamily="34" charset="0"/>
              </a:rPr>
              <a:t>, Urzędy Marszałkowskie na etapie projektowania podejścia CLLD</a:t>
            </a:r>
          </a:p>
          <a:p>
            <a:pPr marL="830263" lvl="1" indent="-285750" algn="l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Font typeface="Tahoma" pitchFamily="34" charset="0"/>
              <a:buChar char="-"/>
            </a:pPr>
            <a:r>
              <a:rPr lang="pl-PL" sz="2400" b="1" dirty="0" smtClean="0">
                <a:latin typeface="Calibri" pitchFamily="34" charset="0"/>
              </a:rPr>
              <a:t>Presja czasu </a:t>
            </a:r>
          </a:p>
          <a:p>
            <a:pPr marL="830263" lvl="1" indent="-285750" algn="l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Font typeface="Tahoma" pitchFamily="34" charset="0"/>
              <a:buChar char="-"/>
            </a:pPr>
            <a:r>
              <a:rPr lang="pl-PL" sz="2400" b="1" dirty="0" smtClean="0">
                <a:latin typeface="Calibri" pitchFamily="34" charset="0"/>
              </a:rPr>
              <a:t> bardzo zróżnicowana zdolność instytucjonalna na szczeblu lokalnym, która jest kluczowa do wdrażania instrumentu CLLD;</a:t>
            </a:r>
            <a:endParaRPr lang="pl-PL" sz="2400" b="1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ChangeArrowheads="1"/>
          </p:cNvSpPr>
          <p:nvPr/>
        </p:nvSpPr>
        <p:spPr bwMode="auto">
          <a:xfrm>
            <a:off x="1043607" y="228488"/>
            <a:ext cx="7300387" cy="824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pl-PL" sz="2000" b="1" i="1" dirty="0">
                <a:solidFill>
                  <a:schemeClr val="bg2"/>
                </a:solidFill>
              </a:rPr>
              <a:t>Rozwój kierowany przez lokalną społeczność (CLLD) – zalety i wady instrumentu</a:t>
            </a:r>
          </a:p>
        </p:txBody>
      </p:sp>
      <p:sp>
        <p:nvSpPr>
          <p:cNvPr id="109571" name="Rectangle 3"/>
          <p:cNvSpPr>
            <a:spLocks noChangeArrowheads="1"/>
          </p:cNvSpPr>
          <p:nvPr/>
        </p:nvSpPr>
        <p:spPr bwMode="auto">
          <a:xfrm>
            <a:off x="-399373" y="1628800"/>
            <a:ext cx="4743340" cy="5076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30263" lvl="1" indent="-285750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l-PL" b="1" dirty="0">
                <a:solidFill>
                  <a:srgbClr val="A50021"/>
                </a:solidFill>
                <a:latin typeface="Calibri" pitchFamily="34" charset="0"/>
              </a:rPr>
              <a:t>ZALETY</a:t>
            </a:r>
            <a:endParaRPr lang="pl-PL" b="1" dirty="0">
              <a:latin typeface="Calibri" pitchFamily="34" charset="0"/>
            </a:endParaRPr>
          </a:p>
          <a:p>
            <a:pPr marL="830263" lvl="1" indent="-285750" algn="l">
              <a:lnSpc>
                <a:spcPct val="90000"/>
              </a:lnSpc>
              <a:spcBef>
                <a:spcPct val="20000"/>
              </a:spcBef>
              <a:buClr>
                <a:srgbClr val="009900"/>
              </a:buClr>
              <a:buFont typeface="Tahoma" pitchFamily="34" charset="0"/>
              <a:buChar char="+"/>
            </a:pPr>
            <a:r>
              <a:rPr lang="pl-PL" sz="2400" b="1" dirty="0" smtClean="0">
                <a:latin typeface="Calibri" pitchFamily="34" charset="0"/>
              </a:rPr>
              <a:t>stosowanie go z użyciem różnych funduszy rozwija zdolność instytucjonalną na obszarach gdzie często jest ona niska i stanowi barierę rozwojową</a:t>
            </a:r>
          </a:p>
          <a:p>
            <a:pPr marL="830263" lvl="1" indent="-285750" algn="l">
              <a:lnSpc>
                <a:spcPct val="90000"/>
              </a:lnSpc>
              <a:spcBef>
                <a:spcPct val="20000"/>
              </a:spcBef>
              <a:buClr>
                <a:srgbClr val="009900"/>
              </a:buClr>
              <a:buFont typeface="Tahoma" pitchFamily="34" charset="0"/>
              <a:buChar char="+"/>
            </a:pPr>
            <a:r>
              <a:rPr lang="pl-PL" sz="2400" b="1" dirty="0" smtClean="0">
                <a:latin typeface="Calibri" pitchFamily="34" charset="0"/>
              </a:rPr>
              <a:t>możliwość zachęty do aktywności w zakresie CLLD -zwiększenie  maks. poziomu dofinansowania o 10 pp. (jednak wówczas cała oś priorytetowa musi być realizowana przez ten instrument)</a:t>
            </a:r>
            <a:endParaRPr lang="pl-PL" sz="2400" b="1" dirty="0">
              <a:latin typeface="Calibri" pitchFamily="34" charset="0"/>
            </a:endParaRPr>
          </a:p>
        </p:txBody>
      </p:sp>
      <p:sp>
        <p:nvSpPr>
          <p:cNvPr id="109583" name="Rectangle 3"/>
          <p:cNvSpPr>
            <a:spLocks noChangeArrowheads="1"/>
          </p:cNvSpPr>
          <p:nvPr/>
        </p:nvSpPr>
        <p:spPr bwMode="auto">
          <a:xfrm>
            <a:off x="4171368" y="1556792"/>
            <a:ext cx="5029326" cy="5225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30263" lvl="1" indent="-285750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l-PL" sz="2000" b="1" dirty="0">
                <a:solidFill>
                  <a:srgbClr val="A50021"/>
                </a:solidFill>
                <a:latin typeface="Calibri" pitchFamily="34" charset="0"/>
              </a:rPr>
              <a:t>WADY I ZAGROŻENIA</a:t>
            </a:r>
          </a:p>
          <a:p>
            <a:pPr marL="830263" lvl="1" indent="-285750" algn="l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Font typeface="Tahoma" pitchFamily="34" charset="0"/>
              <a:buChar char="-"/>
            </a:pPr>
            <a:r>
              <a:rPr lang="pl-PL" sz="2400" b="1" dirty="0" smtClean="0">
                <a:latin typeface="Calibri" pitchFamily="34" charset="0"/>
              </a:rPr>
              <a:t>CLLD </a:t>
            </a:r>
            <a:r>
              <a:rPr lang="pl-PL" sz="2400" b="1" dirty="0">
                <a:latin typeface="Calibri" pitchFamily="34" charset="0"/>
              </a:rPr>
              <a:t>nie ma być alternatywą, lecz uzupełnieniem „zwykłego” wsparcia –powodować to może komplikowanie systemu przez nakładanie się działań i „konkurencję” między programami (podobne działania realizowane przez różne podmioty – instytucje publiczne oraz lokalne partnerstwa, np. dotyczące rynku pracy</a:t>
            </a:r>
            <a:r>
              <a:rPr lang="pl-PL" b="1" dirty="0">
                <a:latin typeface="Calibri" pitchFamily="34" charset="0"/>
              </a:rPr>
              <a:t>).</a:t>
            </a:r>
            <a:endParaRPr lang="pl-PL" sz="2000" b="1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ChangeArrowheads="1"/>
          </p:cNvSpPr>
          <p:nvPr/>
        </p:nvSpPr>
        <p:spPr bwMode="auto">
          <a:xfrm>
            <a:off x="1331640" y="228488"/>
            <a:ext cx="6192688" cy="968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pl-PL" sz="2000" b="1" i="1" dirty="0">
                <a:solidFill>
                  <a:schemeClr val="bg2"/>
                </a:solidFill>
              </a:rPr>
              <a:t>Wyzwania w programowaniu zastosowania CLLD</a:t>
            </a:r>
          </a:p>
        </p:txBody>
      </p:sp>
      <p:sp>
        <p:nvSpPr>
          <p:cNvPr id="113668" name="Rectangle 3"/>
          <p:cNvSpPr>
            <a:spLocks noChangeArrowheads="1"/>
          </p:cNvSpPr>
          <p:nvPr/>
        </p:nvSpPr>
        <p:spPr bwMode="auto">
          <a:xfrm>
            <a:off x="229293" y="1628800"/>
            <a:ext cx="8343995" cy="2868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30263" lvl="1" indent="-285750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Blip>
                <a:blip r:embed="rId2"/>
              </a:buBlip>
            </a:pPr>
            <a:r>
              <a:rPr lang="pl-PL" sz="2400" b="1" dirty="0" smtClean="0">
                <a:latin typeface="Calibri" pitchFamily="34" charset="0"/>
              </a:rPr>
              <a:t>Granice </a:t>
            </a:r>
            <a:r>
              <a:rPr lang="pl-PL" sz="2400" b="1" dirty="0">
                <a:latin typeface="Calibri" pitchFamily="34" charset="0"/>
              </a:rPr>
              <a:t>harmonizacji funduszy EFRROW, EFMR, EFS, EFRR;</a:t>
            </a:r>
          </a:p>
          <a:p>
            <a:pPr marL="830263" lvl="1" indent="-285750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Blip>
                <a:blip r:embed="rId2"/>
              </a:buBlip>
            </a:pPr>
            <a:r>
              <a:rPr lang="pl-PL" sz="2400" b="1" dirty="0">
                <a:latin typeface="Calibri" pitchFamily="34" charset="0"/>
              </a:rPr>
              <a:t>Wspieranie istniejących </a:t>
            </a:r>
            <a:r>
              <a:rPr lang="pl-PL" sz="2400" b="1" dirty="0" err="1">
                <a:latin typeface="Calibri" pitchFamily="34" charset="0"/>
              </a:rPr>
              <a:t>partnerstw</a:t>
            </a:r>
            <a:r>
              <a:rPr lang="pl-PL" sz="2400" b="1" dirty="0">
                <a:latin typeface="Calibri" pitchFamily="34" charset="0"/>
              </a:rPr>
              <a:t> (lokalnych grup działania) a tworzenie nowych </a:t>
            </a:r>
            <a:r>
              <a:rPr lang="pl-PL" sz="2400" b="1" dirty="0" err="1">
                <a:latin typeface="Calibri" pitchFamily="34" charset="0"/>
              </a:rPr>
              <a:t>partnerstw</a:t>
            </a:r>
            <a:r>
              <a:rPr lang="pl-PL" sz="2400" b="1" dirty="0">
                <a:latin typeface="Calibri" pitchFamily="34" charset="0"/>
              </a:rPr>
              <a:t>;</a:t>
            </a:r>
          </a:p>
          <a:p>
            <a:pPr marL="830263" lvl="1" indent="-285750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Blip>
                <a:blip r:embed="rId2"/>
              </a:buBlip>
            </a:pPr>
            <a:r>
              <a:rPr lang="pl-PL" sz="2400" b="1" dirty="0">
                <a:latin typeface="Calibri" pitchFamily="34" charset="0"/>
              </a:rPr>
              <a:t>Określenie przydatności wykorzystania CLLD w osiąganiu strategicznych celów krajowych i regionalnych związanych z: podnoszeniem jakości i dostępności podstawowych usług publicznych, rewitalizacją, aktywizacją społeczności miejskich i in.;</a:t>
            </a:r>
          </a:p>
          <a:p>
            <a:pPr marL="830263" lvl="1" indent="-285750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Blip>
                <a:blip r:embed="rId2"/>
              </a:buBlip>
            </a:pPr>
            <a:r>
              <a:rPr lang="pl-PL" sz="2400" b="1" dirty="0">
                <a:latin typeface="Calibri" pitchFamily="34" charset="0"/>
              </a:rPr>
              <a:t>Zapewnienie adekwatności celów  i działań oddolnych strategii (lokalnych strategii rozwoju) z celami strategii rozwoju województwa i regionalnego programu operacyjnego</a:t>
            </a:r>
            <a:r>
              <a:rPr lang="pl-PL" sz="2400" b="1" dirty="0" smtClean="0">
                <a:latin typeface="Calibri" pitchFamily="34" charset="0"/>
              </a:rPr>
              <a:t>;</a:t>
            </a:r>
            <a:endParaRPr lang="pl-PL" sz="2400" b="1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b="1" i="1" dirty="0" smtClean="0">
                <a:solidFill>
                  <a:schemeClr val="bg2"/>
                </a:solidFill>
              </a:rPr>
              <a:t>Wyzwania w programowaniu zastosowania CLLD</a:t>
            </a:r>
            <a:endParaRPr lang="en-GB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628800"/>
            <a:ext cx="8610601" cy="4114800"/>
          </a:xfrm>
        </p:spPr>
        <p:txBody>
          <a:bodyPr/>
          <a:lstStyle/>
          <a:p>
            <a:pPr marL="830263" lvl="1" indent="-285750">
              <a:lnSpc>
                <a:spcPct val="90000"/>
              </a:lnSpc>
              <a:buClr>
                <a:schemeClr val="accent2"/>
              </a:buClr>
              <a:buBlip>
                <a:blip r:embed="rId2"/>
              </a:buBlip>
            </a:pPr>
            <a:r>
              <a:rPr lang="pl-PL" sz="2400" b="1" dirty="0" smtClean="0">
                <a:latin typeface="Calibri" pitchFamily="34" charset="0"/>
              </a:rPr>
              <a:t>Włączenie miast – co spowoduje zmianę struktury wielu obecnych </a:t>
            </a:r>
            <a:r>
              <a:rPr lang="pl-PL" sz="2400" b="1" dirty="0" err="1" smtClean="0">
                <a:latin typeface="Calibri" pitchFamily="34" charset="0"/>
              </a:rPr>
              <a:t>partnerstw</a:t>
            </a:r>
            <a:r>
              <a:rPr lang="pl-PL" sz="2400" b="1" dirty="0" smtClean="0">
                <a:latin typeface="Calibri" pitchFamily="34" charset="0"/>
              </a:rPr>
              <a:t> a następnie zmianę zakresu lokalnych strategii;</a:t>
            </a:r>
          </a:p>
          <a:p>
            <a:pPr marL="830263" lvl="1" indent="-285750">
              <a:lnSpc>
                <a:spcPct val="90000"/>
              </a:lnSpc>
              <a:buClr>
                <a:schemeClr val="accent2"/>
              </a:buClr>
              <a:buBlip>
                <a:blip r:embed="rId2"/>
              </a:buBlip>
            </a:pPr>
            <a:r>
              <a:rPr lang="pl-PL" sz="2400" b="1" dirty="0" smtClean="0">
                <a:latin typeface="Calibri" pitchFamily="34" charset="0"/>
              </a:rPr>
              <a:t>Efektywne tryby wdrażania funduszy i zapewnienie synergii na poziomie lokalnym;</a:t>
            </a:r>
          </a:p>
          <a:p>
            <a:pPr marL="830263" lvl="1" indent="-285750">
              <a:lnSpc>
                <a:spcPct val="90000"/>
              </a:lnSpc>
              <a:buClr>
                <a:schemeClr val="accent2"/>
              </a:buClr>
              <a:buBlip>
                <a:blip r:embed="rId2"/>
              </a:buBlip>
            </a:pPr>
            <a:r>
              <a:rPr lang="pl-PL" sz="2400" b="1" dirty="0" smtClean="0">
                <a:latin typeface="Calibri" pitchFamily="34" charset="0"/>
              </a:rPr>
              <a:t>Zróżnicowana zdolność instytucjonalna;</a:t>
            </a:r>
          </a:p>
          <a:p>
            <a:pPr marL="830263" lvl="1" indent="-285750">
              <a:lnSpc>
                <a:spcPct val="90000"/>
              </a:lnSpc>
              <a:buClr>
                <a:schemeClr val="accent2"/>
              </a:buClr>
              <a:buBlip>
                <a:blip r:embed="rId2"/>
              </a:buBlip>
            </a:pPr>
            <a:r>
              <a:rPr lang="pl-PL" sz="2400" b="1" dirty="0" smtClean="0">
                <a:latin typeface="Calibri" pitchFamily="34" charset="0"/>
              </a:rPr>
              <a:t>Zróżnicowane podejście regionów (RPO) a potrzeba ustalenia rozwiązań odpowiadających wszystkim regionom.</a:t>
            </a:r>
          </a:p>
          <a:p>
            <a:pPr>
              <a:buNone/>
            </a:pPr>
            <a:endParaRPr lang="en-GB" sz="3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3284538"/>
            <a:ext cx="8856663" cy="576262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pl-PL"/>
              <a:t>Dziękuję za uwagę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115888"/>
            <a:ext cx="7920434" cy="1008062"/>
          </a:xfrm>
        </p:spPr>
        <p:txBody>
          <a:bodyPr/>
          <a:lstStyle/>
          <a:p>
            <a:r>
              <a:rPr lang="pl-PL" sz="2400" i="1" dirty="0">
                <a:solidFill>
                  <a:schemeClr val="bg2"/>
                </a:solidFill>
                <a:latin typeface="Arial" charset="0"/>
              </a:rPr>
              <a:t>Rozwój lokalny kierowany przez społeczność – RLKS/CLLD w </a:t>
            </a:r>
            <a:r>
              <a:rPr lang="pl-PL" sz="2400" i="1" dirty="0" smtClean="0">
                <a:solidFill>
                  <a:schemeClr val="bg2"/>
                </a:solidFill>
                <a:latin typeface="Arial" charset="0"/>
              </a:rPr>
              <a:t> latach </a:t>
            </a:r>
            <a:r>
              <a:rPr lang="pl-PL" sz="2400" i="1" dirty="0">
                <a:solidFill>
                  <a:schemeClr val="bg2"/>
                </a:solidFill>
                <a:latin typeface="Arial" charset="0"/>
              </a:rPr>
              <a:t>2014-2020</a:t>
            </a:r>
          </a:p>
        </p:txBody>
      </p:sp>
      <p:sp>
        <p:nvSpPr>
          <p:cNvPr id="83972" name="Rectangle 4"/>
          <p:cNvSpPr>
            <a:spLocks noChangeArrowheads="1"/>
          </p:cNvSpPr>
          <p:nvPr/>
        </p:nvSpPr>
        <p:spPr bwMode="auto">
          <a:xfrm>
            <a:off x="250825" y="1268035"/>
            <a:ext cx="8424863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273050" indent="-273050" algn="just">
              <a:buFontTx/>
              <a:buChar char="•"/>
            </a:pPr>
            <a:r>
              <a:rPr lang="pl-PL" sz="4000" b="1" dirty="0">
                <a:solidFill>
                  <a:srgbClr val="A50021"/>
                </a:solidFill>
                <a:latin typeface="Calibri" pitchFamily="34" charset="0"/>
              </a:rPr>
              <a:t>Rozwój lokalny kierowany przez społeczność</a:t>
            </a:r>
            <a:r>
              <a:rPr lang="pl-PL" sz="4000" b="1" dirty="0">
                <a:latin typeface="Calibri" pitchFamily="34" charset="0"/>
              </a:rPr>
              <a:t> (RLKS, </a:t>
            </a:r>
            <a:r>
              <a:rPr lang="pl-PL" sz="4000" b="1" i="1" dirty="0">
                <a:latin typeface="Calibri" pitchFamily="34" charset="0"/>
              </a:rPr>
              <a:t>„community - </a:t>
            </a:r>
            <a:r>
              <a:rPr lang="pl-PL" sz="4000" b="1" i="1" dirty="0" err="1">
                <a:latin typeface="Calibri" pitchFamily="34" charset="0"/>
              </a:rPr>
              <a:t>led</a:t>
            </a:r>
            <a:r>
              <a:rPr lang="pl-PL" sz="4000" b="1" i="1" dirty="0">
                <a:latin typeface="Calibri" pitchFamily="34" charset="0"/>
              </a:rPr>
              <a:t> </a:t>
            </a:r>
            <a:r>
              <a:rPr lang="pl-PL" sz="4000" b="1" i="1" dirty="0" err="1">
                <a:latin typeface="Calibri" pitchFamily="34" charset="0"/>
              </a:rPr>
              <a:t>local</a:t>
            </a:r>
            <a:r>
              <a:rPr lang="pl-PL" sz="4000" b="1" i="1" dirty="0">
                <a:latin typeface="Calibri" pitchFamily="34" charset="0"/>
              </a:rPr>
              <a:t> development” – CLLD</a:t>
            </a:r>
            <a:r>
              <a:rPr lang="pl-PL" sz="4000" b="1" dirty="0">
                <a:latin typeface="Calibri" pitchFamily="34" charset="0"/>
              </a:rPr>
              <a:t>) - instrument (metoda), którego celem jest wdrażanie części działań ukierunkowanych na rozwój lokalny, które mogą lub powinny być realizowane przez lokalne społeczności</a:t>
            </a:r>
            <a:r>
              <a:rPr lang="pl-PL" sz="4000" b="1" dirty="0" smtClean="0">
                <a:latin typeface="Calibri" pitchFamily="34" charset="0"/>
              </a:rPr>
              <a:t>;</a:t>
            </a:r>
            <a:endParaRPr lang="pl-PL" sz="4000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i="1" dirty="0" smtClean="0">
                <a:solidFill>
                  <a:schemeClr val="bg2"/>
                </a:solidFill>
                <a:latin typeface="Arial" charset="0"/>
              </a:rPr>
              <a:t>Rozwój lokalny kierowany przez społeczność – RLKS/CLLD w  latach 2014-2020</a:t>
            </a:r>
            <a:endParaRPr lang="en-GB" sz="2800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>
          <a:xfrm>
            <a:off x="395537" y="1981200"/>
            <a:ext cx="8215064" cy="4114800"/>
          </a:xfrm>
        </p:spPr>
        <p:txBody>
          <a:bodyPr/>
          <a:lstStyle/>
          <a:p>
            <a:r>
              <a:rPr lang="pl-PL" sz="4000" b="1" dirty="0" smtClean="0">
                <a:solidFill>
                  <a:srgbClr val="A50021"/>
                </a:solidFill>
                <a:latin typeface="Calibri" pitchFamily="34" charset="0"/>
              </a:rPr>
              <a:t>Kontynuacja i </a:t>
            </a:r>
            <a:r>
              <a:rPr lang="pl-PL" sz="4000" b="1" u="sng" dirty="0" smtClean="0">
                <a:solidFill>
                  <a:srgbClr val="A50021"/>
                </a:solidFill>
                <a:latin typeface="Calibri" pitchFamily="34" charset="0"/>
              </a:rPr>
              <a:t>rozwinięcie</a:t>
            </a:r>
            <a:r>
              <a:rPr lang="pl-PL" sz="4000" b="1" dirty="0" smtClean="0">
                <a:solidFill>
                  <a:srgbClr val="A50021"/>
                </a:solidFill>
                <a:latin typeface="Calibri" pitchFamily="34" charset="0"/>
              </a:rPr>
              <a:t> podejścia LEADER</a:t>
            </a:r>
            <a:r>
              <a:rPr lang="pl-PL" sz="4000" b="1" dirty="0" smtClean="0">
                <a:latin typeface="Calibri" pitchFamily="34" charset="0"/>
              </a:rPr>
              <a:t>, stosowanego obecnie w ramach WPR i zrównoważonego rozwoju obszarów zależnych głównie od rybactwa, stosowanego obecnie w Osi IV PO Ryby;</a:t>
            </a:r>
          </a:p>
          <a:p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i="1" dirty="0" smtClean="0">
                <a:solidFill>
                  <a:schemeClr val="bg2"/>
                </a:solidFill>
                <a:latin typeface="Arial" charset="0"/>
              </a:rPr>
              <a:t>Rozwój lokalny kierowany przez społeczność – RLKS/CLLD w  latach 2014-2020</a:t>
            </a:r>
            <a:endParaRPr lang="en-GB" sz="2800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>
          <a:xfrm>
            <a:off x="251520" y="1700808"/>
            <a:ext cx="8309347" cy="4114800"/>
          </a:xfrm>
        </p:spPr>
        <p:txBody>
          <a:bodyPr/>
          <a:lstStyle/>
          <a:p>
            <a:pPr marL="273050" indent="-273050" algn="just">
              <a:buFontTx/>
              <a:buChar char="•"/>
            </a:pPr>
            <a:r>
              <a:rPr lang="pl-PL" sz="3600" b="1" dirty="0" smtClean="0">
                <a:latin typeface="Calibri" pitchFamily="34" charset="0"/>
              </a:rPr>
              <a:t>Wdrażanie CLLD odbywać się będzie poprzez stworzenie i realizację </a:t>
            </a:r>
            <a:r>
              <a:rPr lang="pl-PL" sz="3600" b="1" dirty="0" smtClean="0">
                <a:solidFill>
                  <a:srgbClr val="A50021"/>
                </a:solidFill>
                <a:latin typeface="Calibri" pitchFamily="34" charset="0"/>
              </a:rPr>
              <a:t>Lokalnych Strategii Rozwoju (LSR);</a:t>
            </a:r>
            <a:endParaRPr lang="pl-PL" sz="3600" b="1" dirty="0" smtClean="0">
              <a:latin typeface="Calibri" pitchFamily="34" charset="0"/>
            </a:endParaRPr>
          </a:p>
          <a:p>
            <a:pPr marL="273050" indent="-273050" algn="just">
              <a:buFontTx/>
              <a:buChar char="•"/>
            </a:pPr>
            <a:r>
              <a:rPr lang="pl-PL" sz="3600" b="1" dirty="0" smtClean="0">
                <a:latin typeface="Calibri" pitchFamily="34" charset="0"/>
              </a:rPr>
              <a:t>Głównym podmiotem </a:t>
            </a:r>
            <a:r>
              <a:rPr lang="pl-PL" sz="3600" b="1" dirty="0" smtClean="0">
                <a:latin typeface="Calibri" pitchFamily="34" charset="0"/>
              </a:rPr>
              <a:t>CLLD</a:t>
            </a:r>
            <a:r>
              <a:rPr lang="pl-PL" sz="3600" b="1" dirty="0" smtClean="0">
                <a:latin typeface="Calibri" pitchFamily="34" charset="0"/>
              </a:rPr>
              <a:t> </a:t>
            </a:r>
            <a:r>
              <a:rPr lang="pl-PL" sz="3600" b="1" dirty="0" smtClean="0">
                <a:latin typeface="Calibri" pitchFamily="34" charset="0"/>
              </a:rPr>
              <a:t>jest </a:t>
            </a:r>
            <a:r>
              <a:rPr lang="pl-PL" sz="3600" b="1" dirty="0" smtClean="0">
                <a:solidFill>
                  <a:srgbClr val="A50021"/>
                </a:solidFill>
                <a:latin typeface="Calibri" pitchFamily="34" charset="0"/>
              </a:rPr>
              <a:t>Lokalna Grupa Działania (LGD)</a:t>
            </a:r>
            <a:r>
              <a:rPr lang="pl-PL" sz="3600" b="1" dirty="0" smtClean="0">
                <a:latin typeface="Calibri" pitchFamily="34" charset="0"/>
              </a:rPr>
              <a:t> – (musimy się przyzwyczaić do nowego nazewnictwa) 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i="1" dirty="0" smtClean="0">
                <a:solidFill>
                  <a:schemeClr val="bg2"/>
                </a:solidFill>
                <a:latin typeface="Arial" charset="0"/>
              </a:rPr>
              <a:t>Rozwój lokalny kierowany przez społeczność – RLKS/CLLD w  latach 2014-2020</a:t>
            </a:r>
            <a:endParaRPr lang="en-GB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7" y="1628800"/>
            <a:ext cx="8215064" cy="4467200"/>
          </a:xfrm>
        </p:spPr>
        <p:txBody>
          <a:bodyPr/>
          <a:lstStyle/>
          <a:p>
            <a:pPr marL="273050" indent="-273050" algn="just">
              <a:buFontTx/>
              <a:buChar char="•"/>
            </a:pPr>
            <a:r>
              <a:rPr lang="pl-PL" sz="2800" b="1" u="sng" dirty="0" smtClean="0">
                <a:solidFill>
                  <a:srgbClr val="A50021"/>
                </a:solidFill>
                <a:latin typeface="Calibri" pitchFamily="34" charset="0"/>
              </a:rPr>
              <a:t>Zasadnicza zmiana w nowym okresie to propozycja </a:t>
            </a:r>
            <a:r>
              <a:rPr lang="pl-PL" sz="2800" b="1" u="sng" dirty="0" err="1" smtClean="0">
                <a:solidFill>
                  <a:srgbClr val="A50021"/>
                </a:solidFill>
                <a:latin typeface="Calibri" pitchFamily="34" charset="0"/>
              </a:rPr>
              <a:t>wielofunduszowości</a:t>
            </a:r>
            <a:r>
              <a:rPr lang="pl-PL" sz="2800" b="1" dirty="0" smtClean="0">
                <a:latin typeface="Calibri" pitchFamily="34" charset="0"/>
              </a:rPr>
              <a:t> mającej na celu prowadzenie przez lokalną społeczność zintegrowanej polityki rozwoju na danym obszarze mającej zapewnione </a:t>
            </a:r>
            <a:r>
              <a:rPr lang="pl-PL" sz="2800" b="1" dirty="0" smtClean="0">
                <a:solidFill>
                  <a:srgbClr val="A50021"/>
                </a:solidFill>
                <a:latin typeface="Calibri" pitchFamily="34" charset="0"/>
              </a:rPr>
              <a:t>kompleksowe wsparcie z funduszy UE</a:t>
            </a:r>
            <a:r>
              <a:rPr lang="pl-PL" sz="2800" b="1" dirty="0" smtClean="0">
                <a:latin typeface="Calibri" pitchFamily="34" charset="0"/>
              </a:rPr>
              <a:t> oraz dążenie do możliwie </a:t>
            </a:r>
            <a:r>
              <a:rPr lang="pl-PL" sz="2800" b="1" dirty="0" smtClean="0">
                <a:solidFill>
                  <a:srgbClr val="A50021"/>
                </a:solidFill>
                <a:latin typeface="Calibri" pitchFamily="34" charset="0"/>
              </a:rPr>
              <a:t>maksymalnej realnej harmonizacji</a:t>
            </a:r>
            <a:r>
              <a:rPr lang="pl-PL" sz="2800" b="1" dirty="0" smtClean="0">
                <a:latin typeface="Calibri" pitchFamily="34" charset="0"/>
              </a:rPr>
              <a:t> EFRROW, EFS, EFRR oraz EFMR; </a:t>
            </a:r>
          </a:p>
          <a:p>
            <a:pPr marL="273050" indent="-273050" algn="just">
              <a:buFontTx/>
              <a:buChar char="•"/>
            </a:pPr>
            <a:r>
              <a:rPr lang="pl-PL" sz="2800" b="1" dirty="0" smtClean="0">
                <a:latin typeface="Calibri" pitchFamily="34" charset="0"/>
              </a:rPr>
              <a:t>W przypadku EFMR będzie istniała możliwość wyboru pomiędzy </a:t>
            </a:r>
            <a:r>
              <a:rPr lang="pl-PL" sz="2800" b="1" dirty="0" err="1" smtClean="0">
                <a:latin typeface="Calibri" pitchFamily="34" charset="0"/>
              </a:rPr>
              <a:t>wielofunduszowością</a:t>
            </a:r>
            <a:r>
              <a:rPr lang="pl-PL" sz="2800" b="1" dirty="0" smtClean="0">
                <a:latin typeface="Calibri" pitchFamily="34" charset="0"/>
              </a:rPr>
              <a:t> i </a:t>
            </a:r>
            <a:r>
              <a:rPr lang="pl-PL" sz="2800" b="1" dirty="0" err="1" smtClean="0">
                <a:latin typeface="Calibri" pitchFamily="34" charset="0"/>
              </a:rPr>
              <a:t>monofunduszowością</a:t>
            </a:r>
            <a:r>
              <a:rPr lang="pl-PL" sz="2800" b="1" dirty="0" smtClean="0">
                <a:latin typeface="Calibri" pitchFamily="34" charset="0"/>
              </a:rPr>
              <a:t>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188690"/>
            <a:ext cx="7920434" cy="1008062"/>
          </a:xfrm>
        </p:spPr>
        <p:txBody>
          <a:bodyPr/>
          <a:lstStyle/>
          <a:p>
            <a:r>
              <a:rPr lang="pl-PL" sz="2000" i="1" dirty="0" smtClean="0">
                <a:solidFill>
                  <a:schemeClr val="bg2"/>
                </a:solidFill>
                <a:latin typeface="Arial" charset="0"/>
              </a:rPr>
              <a:t>Rozwój lokalny kierowany przez społeczność – RLKS/CLLD w  latach 2014-2020 </a:t>
            </a:r>
            <a:endParaRPr lang="pl-PL" sz="2000" i="1" dirty="0">
              <a:solidFill>
                <a:schemeClr val="bg2"/>
              </a:solidFill>
              <a:latin typeface="Arial" charset="0"/>
            </a:endParaRPr>
          </a:p>
        </p:txBody>
      </p:sp>
      <p:graphicFrame>
        <p:nvGraphicFramePr>
          <p:cNvPr id="82955" name="Group 11"/>
          <p:cNvGraphicFramePr>
            <a:graphicFrameLocks noGrp="1"/>
          </p:cNvGraphicFramePr>
          <p:nvPr>
            <p:ph sz="half" idx="2"/>
          </p:nvPr>
        </p:nvGraphicFramePr>
        <p:xfrm>
          <a:off x="468313" y="2276475"/>
          <a:ext cx="8135937" cy="3066288"/>
        </p:xfrm>
        <a:graphic>
          <a:graphicData uri="http://schemas.openxmlformats.org/drawingml/2006/table">
            <a:tbl>
              <a:tblPr/>
              <a:tblGrid>
                <a:gridCol w="8135937"/>
              </a:tblGrid>
              <a:tr h="3024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0033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Zgodnie z propozycja </a:t>
                      </a:r>
                      <a:r>
                        <a:rPr kumimoji="0" lang="pl-PL" sz="1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MRiRW</a:t>
                      </a:r>
                      <a:r>
                        <a:rPr kumimoji="0" 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zostaną wprowadzone dwa progi rybackości o wartości 1 i 2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0033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Wysoka rybackość na danym obszarze przekraczająca 2 umożliwi wdrażanie </a:t>
                      </a:r>
                      <a:r>
                        <a:rPr kumimoji="0" lang="pl-PL" sz="1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strategi</a:t>
                      </a:r>
                      <a:r>
                        <a:rPr kumimoji="0" 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pl-PL" sz="1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monofunduszowej</a:t>
                      </a:r>
                      <a:r>
                        <a:rPr kumimoji="0" 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zorientowanej na sektor rybacki.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0033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Rybackość danego obszaru oscylująca między 1 i 2 umożliwi  wdrażanie </a:t>
                      </a:r>
                      <a:r>
                        <a:rPr kumimoji="0" lang="pl-PL" sz="1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strategi</a:t>
                      </a:r>
                      <a:r>
                        <a:rPr kumimoji="0" 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pl-PL" sz="1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wielofunduszowej</a:t>
                      </a:r>
                      <a:r>
                        <a:rPr kumimoji="0" 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z udziałem EFRM,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0033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LGD przygotowujące strategie </a:t>
                      </a:r>
                      <a:r>
                        <a:rPr kumimoji="0" lang="pl-PL" sz="1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wielofunduszowe</a:t>
                      </a:r>
                      <a:r>
                        <a:rPr kumimoji="0" 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będą musiały określić  który fundusz będzie wiodący (fundusz z którego pokrywane będą koszty administracyjne )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0033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Kluczowym nadal pozostaje zdefiniowanie  sposobu obliczania  rybackości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0033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Maksymalna </a:t>
                      </a:r>
                      <a:r>
                        <a:rPr kumimoji="0" lang="pl-PL" sz="1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liość</a:t>
                      </a:r>
                      <a:r>
                        <a:rPr kumimoji="0" 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mieszkańców  obszaru wdrażania </a:t>
                      </a:r>
                      <a:r>
                        <a:rPr kumimoji="0" lang="pl-PL" sz="1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strategi</a:t>
                      </a:r>
                      <a:r>
                        <a:rPr kumimoji="0" 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została określona na dzień dzisiejszy na 150 Tyś.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0033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endParaRPr kumimoji="0" lang="pl-PL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EB6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1520" y="1772816"/>
            <a:ext cx="8713788" cy="2810297"/>
          </a:xfrm>
        </p:spPr>
        <p:txBody>
          <a:bodyPr/>
          <a:lstStyle/>
          <a:p>
            <a:pPr marL="0" indent="0">
              <a:lnSpc>
                <a:spcPct val="80000"/>
              </a:lnSpc>
              <a:buClr>
                <a:srgbClr val="660033"/>
              </a:buClr>
              <a:buFont typeface="Wingdings" pitchFamily="2" charset="2"/>
              <a:buNone/>
            </a:pPr>
            <a:r>
              <a:rPr lang="pl-PL" sz="2400" b="1" dirty="0"/>
              <a:t>Najważniejsze kwestie związane z wprowadzeniem </a:t>
            </a:r>
            <a:r>
              <a:rPr lang="pl-PL" sz="2400" b="1" dirty="0" smtClean="0"/>
              <a:t>CLLD do przesądzenia</a:t>
            </a:r>
            <a:r>
              <a:rPr lang="pl-PL" sz="2400" b="1" dirty="0"/>
              <a:t>: </a:t>
            </a:r>
          </a:p>
          <a:p>
            <a:pPr marL="363538" lvl="1" indent="-184150">
              <a:lnSpc>
                <a:spcPct val="80000"/>
              </a:lnSpc>
            </a:pPr>
            <a:r>
              <a:rPr lang="pl-PL" sz="2400" b="1" dirty="0"/>
              <a:t>Jak skorzystać z </a:t>
            </a:r>
            <a:r>
              <a:rPr lang="pl-PL" sz="2400" b="1" dirty="0">
                <a:solidFill>
                  <a:srgbClr val="A50021"/>
                </a:solidFill>
              </a:rPr>
              <a:t>doświadczenia </a:t>
            </a:r>
            <a:r>
              <a:rPr lang="pl-PL" sz="2400" b="1" dirty="0" smtClean="0">
                <a:solidFill>
                  <a:srgbClr val="A50021"/>
                </a:solidFill>
              </a:rPr>
              <a:t>obecnych LGR</a:t>
            </a:r>
            <a:r>
              <a:rPr lang="pl-PL" sz="2400" b="1" dirty="0" smtClean="0"/>
              <a:t> </a:t>
            </a:r>
            <a:r>
              <a:rPr lang="pl-PL" sz="2400" b="1" dirty="0"/>
              <a:t>ale nie </a:t>
            </a:r>
            <a:r>
              <a:rPr lang="pl-PL" sz="2400" b="1" dirty="0" err="1"/>
              <a:t>defaworyzować</a:t>
            </a:r>
            <a:r>
              <a:rPr lang="pl-PL" sz="2400" b="1" dirty="0"/>
              <a:t> nowych grup </a:t>
            </a:r>
            <a:r>
              <a:rPr lang="pl-PL" sz="2400" b="1" dirty="0" smtClean="0"/>
              <a:t>i </a:t>
            </a:r>
            <a:r>
              <a:rPr lang="pl-PL" sz="2400" b="1" dirty="0"/>
              <a:t>podmiotów (np. z miast)?</a:t>
            </a:r>
          </a:p>
          <a:p>
            <a:pPr marL="363538" lvl="1" indent="-184150">
              <a:lnSpc>
                <a:spcPct val="80000"/>
              </a:lnSpc>
            </a:pPr>
            <a:r>
              <a:rPr lang="pl-PL" sz="2400" b="1" dirty="0">
                <a:solidFill>
                  <a:srgbClr val="A50021"/>
                </a:solidFill>
              </a:rPr>
              <a:t>Wyznaczanie obszarów</a:t>
            </a:r>
            <a:r>
              <a:rPr lang="pl-PL" sz="2400" b="1" dirty="0"/>
              <a:t> (populacja i inne kryteria – spójność, masa krytyczna, tożsamość);</a:t>
            </a:r>
          </a:p>
          <a:p>
            <a:pPr marL="363538" lvl="1" indent="-184150">
              <a:lnSpc>
                <a:spcPct val="80000"/>
              </a:lnSpc>
            </a:pPr>
            <a:r>
              <a:rPr lang="pl-PL" sz="2400" b="1" dirty="0">
                <a:solidFill>
                  <a:srgbClr val="A50021"/>
                </a:solidFill>
              </a:rPr>
              <a:t>Zasady włączenia </a:t>
            </a:r>
            <a:r>
              <a:rPr lang="pl-PL" sz="2400" b="1" dirty="0" smtClean="0">
                <a:solidFill>
                  <a:srgbClr val="A50021"/>
                </a:solidFill>
              </a:rPr>
              <a:t>miast </a:t>
            </a:r>
            <a:r>
              <a:rPr lang="pl-PL" sz="2400" b="1" dirty="0" smtClean="0"/>
              <a:t>(maksymalna liczba ludności)</a:t>
            </a:r>
            <a:r>
              <a:rPr lang="pl-PL" sz="2400" b="1" dirty="0" smtClean="0">
                <a:solidFill>
                  <a:srgbClr val="A50021"/>
                </a:solidFill>
              </a:rPr>
              <a:t>;</a:t>
            </a:r>
            <a:endParaRPr lang="pl-PL" sz="2400" b="1" dirty="0">
              <a:solidFill>
                <a:srgbClr val="A50021"/>
              </a:solidFill>
            </a:endParaRPr>
          </a:p>
          <a:p>
            <a:pPr marL="363538" lvl="1" indent="-184150">
              <a:lnSpc>
                <a:spcPct val="80000"/>
              </a:lnSpc>
            </a:pPr>
            <a:r>
              <a:rPr lang="pl-PL" sz="2400" b="1" dirty="0"/>
              <a:t>Podejście: </a:t>
            </a:r>
            <a:r>
              <a:rPr lang="pl-PL" sz="2400" b="1" dirty="0">
                <a:solidFill>
                  <a:srgbClr val="A50021"/>
                </a:solidFill>
              </a:rPr>
              <a:t>jeden obszar – jedno partnerstwo (LGD) – jedna strategia;</a:t>
            </a:r>
          </a:p>
          <a:p>
            <a:pPr marL="363538" lvl="1" indent="-184150">
              <a:lnSpc>
                <a:spcPct val="80000"/>
              </a:lnSpc>
            </a:pPr>
            <a:r>
              <a:rPr lang="pl-PL" sz="2400" b="1" dirty="0">
                <a:solidFill>
                  <a:srgbClr val="FF0000"/>
                </a:solidFill>
              </a:rPr>
              <a:t>Klarowne zasady </a:t>
            </a:r>
            <a:r>
              <a:rPr lang="pl-PL" sz="2400" b="1" dirty="0"/>
              <a:t>ewentualnego funkcjonowania dwóch grup (LGD i LGR) na jednym </a:t>
            </a:r>
            <a:r>
              <a:rPr lang="pl-PL" sz="2400" b="1" dirty="0" smtClean="0"/>
              <a:t>terenie w tym określenie </a:t>
            </a:r>
            <a:r>
              <a:rPr lang="pl-PL" sz="2400" b="1" dirty="0" err="1" smtClean="0"/>
              <a:t>lini</a:t>
            </a:r>
            <a:r>
              <a:rPr lang="pl-PL" sz="2400" b="1" dirty="0" smtClean="0"/>
              <a:t> demarkacyjnych;</a:t>
            </a:r>
            <a:endParaRPr lang="pl-PL" sz="2400" b="1" dirty="0"/>
          </a:p>
        </p:txBody>
      </p:sp>
      <p:sp>
        <p:nvSpPr>
          <p:cNvPr id="73731" name="Rectangle 3"/>
          <p:cNvSpPr>
            <a:spLocks noChangeArrowheads="1"/>
          </p:cNvSpPr>
          <p:nvPr/>
        </p:nvSpPr>
        <p:spPr bwMode="auto">
          <a:xfrm>
            <a:off x="1187624" y="206375"/>
            <a:ext cx="691276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pl-PL" sz="2000" b="1" i="1" dirty="0">
                <a:solidFill>
                  <a:schemeClr val="bg2"/>
                </a:solidFill>
              </a:rPr>
              <a:t>Kwestie do rozstrzygnięcia </a:t>
            </a:r>
          </a:p>
          <a:p>
            <a:pPr algn="l"/>
            <a:r>
              <a:rPr lang="pl-PL" sz="2000" b="1" i="1" dirty="0">
                <a:solidFill>
                  <a:schemeClr val="bg2"/>
                </a:solidFill>
              </a:rPr>
              <a:t>w procesie opracowania instrumentu </a:t>
            </a:r>
            <a:r>
              <a:rPr lang="pl-PL" sz="2000" b="1" i="1" dirty="0" smtClean="0">
                <a:solidFill>
                  <a:schemeClr val="bg2"/>
                </a:solidFill>
              </a:rPr>
              <a:t>RKLS</a:t>
            </a:r>
            <a:endParaRPr lang="pl-PL" sz="2000" b="1" i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 dirty="0" smtClean="0"/>
              <a:t>Najważniejsze kwestie związane z wprowadzeniem RKLS do przesądzenia: </a:t>
            </a:r>
            <a:endParaRPr lang="en-GB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7" y="1700808"/>
            <a:ext cx="8215064" cy="4395192"/>
          </a:xfrm>
        </p:spPr>
        <p:txBody>
          <a:bodyPr/>
          <a:lstStyle/>
          <a:p>
            <a:pPr marL="363538" lvl="1" indent="-184150">
              <a:lnSpc>
                <a:spcPct val="80000"/>
              </a:lnSpc>
            </a:pPr>
            <a:r>
              <a:rPr lang="pl-PL" b="1" dirty="0" smtClean="0">
                <a:solidFill>
                  <a:srgbClr val="A50021"/>
                </a:solidFill>
              </a:rPr>
              <a:t>Komitet wybierający</a:t>
            </a:r>
            <a:r>
              <a:rPr lang="pl-PL" b="1" dirty="0" smtClean="0"/>
              <a:t> </a:t>
            </a:r>
            <a:r>
              <a:rPr lang="en-US" b="1" dirty="0" smtClean="0"/>
              <a:t>– </a:t>
            </a:r>
            <a:r>
              <a:rPr lang="pl-PL" b="1" dirty="0" smtClean="0"/>
              <a:t>zadania poszczególnych podmiotów, kryteria i tryb wyboru LSR</a:t>
            </a:r>
            <a:r>
              <a:rPr lang="pl-PL" sz="1800" b="1" dirty="0" smtClean="0"/>
              <a:t>(zgodnie z propozycją MRIRW w przypadku wdrażania </a:t>
            </a:r>
            <a:r>
              <a:rPr lang="pl-PL" sz="1800" b="1" dirty="0" smtClean="0"/>
              <a:t>strategii </a:t>
            </a:r>
            <a:r>
              <a:rPr lang="pl-PL" sz="1800" b="1" dirty="0" err="1" smtClean="0"/>
              <a:t>wielofunduszowych</a:t>
            </a:r>
            <a:r>
              <a:rPr lang="pl-PL" sz="1800" b="1" dirty="0" smtClean="0"/>
              <a:t> do </a:t>
            </a:r>
            <a:r>
              <a:rPr lang="pl-PL" sz="1800" b="1" dirty="0" smtClean="0"/>
              <a:t>wdrażania </a:t>
            </a:r>
            <a:r>
              <a:rPr lang="pl-PL" sz="1800" b="1" dirty="0" smtClean="0"/>
              <a:t>EFMR będzie powołany osobny komitet wyboru projektów)</a:t>
            </a:r>
            <a:r>
              <a:rPr lang="pl-PL" b="1" dirty="0" smtClean="0"/>
              <a:t>;</a:t>
            </a:r>
          </a:p>
          <a:p>
            <a:pPr marL="363538" lvl="1" indent="-184150">
              <a:lnSpc>
                <a:spcPct val="80000"/>
              </a:lnSpc>
            </a:pPr>
            <a:r>
              <a:rPr lang="pl-PL" b="1" dirty="0" smtClean="0">
                <a:solidFill>
                  <a:srgbClr val="A50021"/>
                </a:solidFill>
              </a:rPr>
              <a:t>Zawartość LSR</a:t>
            </a:r>
            <a:r>
              <a:rPr lang="pl-PL" b="1" dirty="0" smtClean="0"/>
              <a:t> – rozporządzenie + dodatkowe wymogi krajowe, </a:t>
            </a:r>
          </a:p>
          <a:p>
            <a:pPr marL="363538" lvl="1" indent="-184150">
              <a:lnSpc>
                <a:spcPct val="80000"/>
              </a:lnSpc>
            </a:pPr>
            <a:r>
              <a:rPr lang="pl-PL" b="1" dirty="0" smtClean="0">
                <a:solidFill>
                  <a:srgbClr val="A50021"/>
                </a:solidFill>
              </a:rPr>
              <a:t>Kompetencje LGD</a:t>
            </a:r>
            <a:r>
              <a:rPr lang="pl-PL" b="1" dirty="0" smtClean="0"/>
              <a:t> – szerokie/wąskie, akredytacja;</a:t>
            </a:r>
          </a:p>
          <a:p>
            <a:pPr marL="363538" lvl="1" indent="-184150">
              <a:lnSpc>
                <a:spcPct val="80000"/>
              </a:lnSpc>
            </a:pPr>
            <a:r>
              <a:rPr lang="pl-PL" b="1" dirty="0" smtClean="0">
                <a:solidFill>
                  <a:srgbClr val="A50021"/>
                </a:solidFill>
              </a:rPr>
              <a:t>Zachęty</a:t>
            </a:r>
            <a:r>
              <a:rPr lang="pl-PL" b="1" dirty="0" smtClean="0"/>
              <a:t> w RPO na tworzenie osi dot. CLLD (łączenie priorytetów inwestycyjnych na podstawie art. 87 GR);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 dirty="0" smtClean="0"/>
              <a:t>Najważniejsze kwestie związane z wprowadzeniem CLLD do przesądzenia: </a:t>
            </a:r>
            <a:endParaRPr lang="en-GB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1988840"/>
            <a:ext cx="8143056" cy="4114800"/>
          </a:xfrm>
        </p:spPr>
        <p:txBody>
          <a:bodyPr/>
          <a:lstStyle/>
          <a:p>
            <a:pPr marL="363538" lvl="1" indent="-184150">
              <a:lnSpc>
                <a:spcPct val="80000"/>
              </a:lnSpc>
            </a:pPr>
            <a:r>
              <a:rPr lang="pl-PL" sz="3200" b="1" dirty="0" smtClean="0"/>
              <a:t>Pomoc </a:t>
            </a:r>
            <a:r>
              <a:rPr lang="pl-PL" sz="3200" b="1" dirty="0" smtClean="0">
                <a:solidFill>
                  <a:srgbClr val="A50021"/>
                </a:solidFill>
              </a:rPr>
              <a:t>istniejącym LGR w utrzymaniu ich potencjału osobowego i </a:t>
            </a:r>
            <a:r>
              <a:rPr lang="pl-PL" sz="3200" b="1" dirty="0" err="1" smtClean="0">
                <a:solidFill>
                  <a:srgbClr val="A50021"/>
                </a:solidFill>
              </a:rPr>
              <a:t>instytucjolnego</a:t>
            </a:r>
            <a:r>
              <a:rPr lang="pl-PL" sz="3200" b="1" dirty="0" smtClean="0">
                <a:solidFill>
                  <a:srgbClr val="A50021"/>
                </a:solidFill>
              </a:rPr>
              <a:t> do czasu wyboru nowych strategii </a:t>
            </a:r>
            <a:r>
              <a:rPr lang="pl-PL" sz="3200" b="1" dirty="0" smtClean="0"/>
              <a:t>; </a:t>
            </a:r>
          </a:p>
          <a:p>
            <a:pPr marL="363538" lvl="1" indent="-184150">
              <a:lnSpc>
                <a:spcPct val="80000"/>
              </a:lnSpc>
            </a:pPr>
            <a:r>
              <a:rPr lang="pl-PL" sz="3200" b="1" dirty="0" smtClean="0"/>
              <a:t>Określenie</a:t>
            </a:r>
            <a:r>
              <a:rPr lang="pl-PL" sz="3200" b="1" dirty="0" smtClean="0">
                <a:solidFill>
                  <a:srgbClr val="A50021"/>
                </a:solidFill>
              </a:rPr>
              <a:t> funduszu wiodącego</a:t>
            </a:r>
            <a:r>
              <a:rPr lang="pl-PL" sz="3200" b="1" dirty="0" smtClean="0"/>
              <a:t> (</a:t>
            </a:r>
            <a:r>
              <a:rPr lang="pl-PL" sz="3200" b="1" i="1" dirty="0" err="1" smtClean="0"/>
              <a:t>lead</a:t>
            </a:r>
            <a:r>
              <a:rPr lang="pl-PL" sz="3200" b="1" i="1" dirty="0" smtClean="0"/>
              <a:t> fund</a:t>
            </a:r>
            <a:r>
              <a:rPr lang="pl-PL" sz="3200" b="1" dirty="0" smtClean="0"/>
              <a:t>);</a:t>
            </a:r>
          </a:p>
          <a:p>
            <a:pPr marL="363538" lvl="1" indent="-184150">
              <a:lnSpc>
                <a:spcPct val="80000"/>
              </a:lnSpc>
            </a:pPr>
            <a:r>
              <a:rPr lang="pl-PL" sz="3200" b="1" dirty="0" smtClean="0">
                <a:solidFill>
                  <a:srgbClr val="A50021"/>
                </a:solidFill>
              </a:rPr>
              <a:t>Optymalne tryby wdrażania</a:t>
            </a:r>
            <a:r>
              <a:rPr lang="pl-PL" sz="3200" b="1" dirty="0" smtClean="0"/>
              <a:t> (projekty parasolowe, </a:t>
            </a:r>
            <a:r>
              <a:rPr lang="pl-PL" sz="3200" b="1" dirty="0" err="1" smtClean="0"/>
              <a:t>mikrogranty</a:t>
            </a:r>
            <a:r>
              <a:rPr lang="pl-PL" sz="3200" b="1" dirty="0" smtClean="0"/>
              <a:t>, …?), </a:t>
            </a:r>
          </a:p>
          <a:p>
            <a:pPr marL="363538" lvl="1" indent="-184150">
              <a:lnSpc>
                <a:spcPct val="80000"/>
              </a:lnSpc>
            </a:pPr>
            <a:r>
              <a:rPr lang="pl-PL" sz="3200" b="1" dirty="0" smtClean="0">
                <a:solidFill>
                  <a:srgbClr val="A50021"/>
                </a:solidFill>
              </a:rPr>
              <a:t>Sposób zdefiniowania obszaru </a:t>
            </a:r>
            <a:r>
              <a:rPr lang="pl-PL" sz="3200" b="1" dirty="0" smtClean="0"/>
              <a:t>(w tym udział samorządów lokalnych)</a:t>
            </a:r>
          </a:p>
          <a:p>
            <a:pPr>
              <a:buNone/>
            </a:pPr>
            <a:endParaRPr lang="en-GB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ś">
  <a:themeElements>
    <a:clrScheme name="Oś 8">
      <a:dk1>
        <a:srgbClr val="292929"/>
      </a:dk1>
      <a:lt1>
        <a:srgbClr val="FFFFFF"/>
      </a:lt1>
      <a:dk2>
        <a:srgbClr val="000000"/>
      </a:dk2>
      <a:lt2>
        <a:srgbClr val="808080"/>
      </a:lt2>
      <a:accent1>
        <a:srgbClr val="CC9900"/>
      </a:accent1>
      <a:accent2>
        <a:srgbClr val="CCCC99"/>
      </a:accent2>
      <a:accent3>
        <a:srgbClr val="FFFFFF"/>
      </a:accent3>
      <a:accent4>
        <a:srgbClr val="212121"/>
      </a:accent4>
      <a:accent5>
        <a:srgbClr val="E2CAAA"/>
      </a:accent5>
      <a:accent6>
        <a:srgbClr val="B9B98A"/>
      </a:accent6>
      <a:hlink>
        <a:srgbClr val="999933"/>
      </a:hlink>
      <a:folHlink>
        <a:srgbClr val="B2B2B2"/>
      </a:folHlink>
    </a:clrScheme>
    <a:fontScheme name="Oś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ś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ś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ś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ś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ś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ś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ś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ś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Axis</Template>
  <TotalTime>2083</TotalTime>
  <Words>1012</Words>
  <Application>Microsoft Office PowerPoint</Application>
  <PresentationFormat>Pokaz na ekranie (4:3)</PresentationFormat>
  <Paragraphs>79</Paragraphs>
  <Slides>16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17" baseType="lpstr">
      <vt:lpstr>Oś</vt:lpstr>
      <vt:lpstr>LGR w przyszłym okresie  programowania 2014-2020</vt:lpstr>
      <vt:lpstr>Rozwój lokalny kierowany przez społeczność – RLKS/CLLD w  latach 2014-2020</vt:lpstr>
      <vt:lpstr>Rozwój lokalny kierowany przez społeczność – RLKS/CLLD w  latach 2014-2020</vt:lpstr>
      <vt:lpstr>Rozwój lokalny kierowany przez społeczność – RLKS/CLLD w  latach 2014-2020</vt:lpstr>
      <vt:lpstr>Rozwój lokalny kierowany przez społeczność – RLKS/CLLD w  latach 2014-2020</vt:lpstr>
      <vt:lpstr>Rozwój lokalny kierowany przez społeczność – RLKS/CLLD w  latach 2014-2020 </vt:lpstr>
      <vt:lpstr>Slajd 7</vt:lpstr>
      <vt:lpstr>Najważniejsze kwestie związane z wprowadzeniem RKLS do przesądzenia: </vt:lpstr>
      <vt:lpstr>Najważniejsze kwestie związane z wprowadzeniem CLLD do przesądzenia: </vt:lpstr>
      <vt:lpstr>Slajd 10</vt:lpstr>
      <vt:lpstr>Slajd 11</vt:lpstr>
      <vt:lpstr>Slajd 12</vt:lpstr>
      <vt:lpstr>Slajd 13</vt:lpstr>
      <vt:lpstr>Slajd 14</vt:lpstr>
      <vt:lpstr>Wyzwania w programowaniu zastosowania CLLD</vt:lpstr>
      <vt:lpstr>Slajd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Strengthening absorption capacity and human resource development</dc:title>
  <dc:creator>halas</dc:creator>
  <cp:lastModifiedBy>Sekretarz</cp:lastModifiedBy>
  <cp:revision>62</cp:revision>
  <dcterms:created xsi:type="dcterms:W3CDTF">2007-03-25T16:25:29Z</dcterms:created>
  <dcterms:modified xsi:type="dcterms:W3CDTF">2013-03-14T07:15:21Z</dcterms:modified>
</cp:coreProperties>
</file>